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7" r:id="rId2"/>
    <p:sldId id="260" r:id="rId3"/>
    <p:sldId id="259" r:id="rId4"/>
    <p:sldId id="261" r:id="rId5"/>
    <p:sldId id="262" r:id="rId6"/>
    <p:sldId id="263" r:id="rId7"/>
    <p:sldId id="264" r:id="rId8"/>
    <p:sldId id="265" r:id="rId9"/>
    <p:sldId id="266" r:id="rId10"/>
    <p:sldId id="276" r:id="rId11"/>
    <p:sldId id="277" r:id="rId12"/>
    <p:sldId id="278" r:id="rId13"/>
    <p:sldId id="279" r:id="rId14"/>
    <p:sldId id="280" r:id="rId15"/>
    <p:sldId id="281" r:id="rId16"/>
    <p:sldId id="269" r:id="rId17"/>
    <p:sldId id="270" r:id="rId18"/>
    <p:sldId id="271" r:id="rId19"/>
    <p:sldId id="272"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3"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667EFD9-80BE-4469-8D52-7D7BE7C2D3E5}" type="datetimeFigureOut">
              <a:rPr lang="en-GB" smtClean="0"/>
              <a:t>03/02/2025</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E5B3E9F8-26CC-4934-90BC-72B923E7B204}" type="slidenum">
              <a:rPr lang="en-GB" smtClean="0"/>
              <a:t>‹#›</a:t>
            </a:fld>
            <a:endParaRPr lang="en-GB"/>
          </a:p>
        </p:txBody>
      </p:sp>
    </p:spTree>
    <p:extLst>
      <p:ext uri="{BB962C8B-B14F-4D97-AF65-F5344CB8AC3E}">
        <p14:creationId xmlns:p14="http://schemas.microsoft.com/office/powerpoint/2010/main" val="244627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67EFD9-80BE-4469-8D52-7D7BE7C2D3E5}"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B3E9F8-26CC-4934-90BC-72B923E7B204}" type="slidenum">
              <a:rPr lang="en-GB" smtClean="0"/>
              <a:t>‹#›</a:t>
            </a:fld>
            <a:endParaRPr lang="en-GB"/>
          </a:p>
        </p:txBody>
      </p:sp>
    </p:spTree>
    <p:extLst>
      <p:ext uri="{BB962C8B-B14F-4D97-AF65-F5344CB8AC3E}">
        <p14:creationId xmlns:p14="http://schemas.microsoft.com/office/powerpoint/2010/main" val="1232079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67EFD9-80BE-4469-8D52-7D7BE7C2D3E5}"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B3E9F8-26CC-4934-90BC-72B923E7B204}" type="slidenum">
              <a:rPr lang="en-GB" smtClean="0"/>
              <a:t>‹#›</a:t>
            </a:fld>
            <a:endParaRPr lang="en-GB"/>
          </a:p>
        </p:txBody>
      </p:sp>
    </p:spTree>
    <p:extLst>
      <p:ext uri="{BB962C8B-B14F-4D97-AF65-F5344CB8AC3E}">
        <p14:creationId xmlns:p14="http://schemas.microsoft.com/office/powerpoint/2010/main" val="3283654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67EFD9-80BE-4469-8D52-7D7BE7C2D3E5}"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B3E9F8-26CC-4934-90BC-72B923E7B204}"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18503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67EFD9-80BE-4469-8D52-7D7BE7C2D3E5}"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B3E9F8-26CC-4934-90BC-72B923E7B204}" type="slidenum">
              <a:rPr lang="en-GB" smtClean="0"/>
              <a:t>‹#›</a:t>
            </a:fld>
            <a:endParaRPr lang="en-GB"/>
          </a:p>
        </p:txBody>
      </p:sp>
    </p:spTree>
    <p:extLst>
      <p:ext uri="{BB962C8B-B14F-4D97-AF65-F5344CB8AC3E}">
        <p14:creationId xmlns:p14="http://schemas.microsoft.com/office/powerpoint/2010/main" val="1344751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667EFD9-80BE-4469-8D52-7D7BE7C2D3E5}" type="datetimeFigureOut">
              <a:rPr lang="en-GB" smtClean="0"/>
              <a:t>03/02/2025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B3E9F8-26CC-4934-90BC-72B923E7B204}" type="slidenum">
              <a:rPr lang="en-GB" smtClean="0"/>
              <a:t>‹#›</a:t>
            </a:fld>
            <a:endParaRPr lang="en-GB"/>
          </a:p>
        </p:txBody>
      </p:sp>
    </p:spTree>
    <p:extLst>
      <p:ext uri="{BB962C8B-B14F-4D97-AF65-F5344CB8AC3E}">
        <p14:creationId xmlns:p14="http://schemas.microsoft.com/office/powerpoint/2010/main" val="1832761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667EFD9-80BE-4469-8D52-7D7BE7C2D3E5}" type="datetimeFigureOut">
              <a:rPr lang="en-GB" smtClean="0"/>
              <a:t>03/02/2025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B3E9F8-26CC-4934-90BC-72B923E7B204}" type="slidenum">
              <a:rPr lang="en-GB" smtClean="0"/>
              <a:t>‹#›</a:t>
            </a:fld>
            <a:endParaRPr lang="en-GB"/>
          </a:p>
        </p:txBody>
      </p:sp>
    </p:spTree>
    <p:extLst>
      <p:ext uri="{BB962C8B-B14F-4D97-AF65-F5344CB8AC3E}">
        <p14:creationId xmlns:p14="http://schemas.microsoft.com/office/powerpoint/2010/main" val="1325059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67EFD9-80BE-4469-8D52-7D7BE7C2D3E5}"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B3E9F8-26CC-4934-90BC-72B923E7B204}" type="slidenum">
              <a:rPr lang="en-GB" smtClean="0"/>
              <a:t>‹#›</a:t>
            </a:fld>
            <a:endParaRPr lang="en-GB"/>
          </a:p>
        </p:txBody>
      </p:sp>
    </p:spTree>
    <p:extLst>
      <p:ext uri="{BB962C8B-B14F-4D97-AF65-F5344CB8AC3E}">
        <p14:creationId xmlns:p14="http://schemas.microsoft.com/office/powerpoint/2010/main" val="939996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67EFD9-80BE-4469-8D52-7D7BE7C2D3E5}"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B3E9F8-26CC-4934-90BC-72B923E7B204}" type="slidenum">
              <a:rPr lang="en-GB" smtClean="0"/>
              <a:t>‹#›</a:t>
            </a:fld>
            <a:endParaRPr lang="en-GB"/>
          </a:p>
        </p:txBody>
      </p:sp>
    </p:spTree>
    <p:extLst>
      <p:ext uri="{BB962C8B-B14F-4D97-AF65-F5344CB8AC3E}">
        <p14:creationId xmlns:p14="http://schemas.microsoft.com/office/powerpoint/2010/main" val="1583592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67EFD9-80BE-4469-8D52-7D7BE7C2D3E5}"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B3E9F8-26CC-4934-90BC-72B923E7B204}" type="slidenum">
              <a:rPr lang="en-GB" smtClean="0"/>
              <a:t>‹#›</a:t>
            </a:fld>
            <a:endParaRPr lang="en-GB"/>
          </a:p>
        </p:txBody>
      </p:sp>
    </p:spTree>
    <p:extLst>
      <p:ext uri="{BB962C8B-B14F-4D97-AF65-F5344CB8AC3E}">
        <p14:creationId xmlns:p14="http://schemas.microsoft.com/office/powerpoint/2010/main" val="84576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67EFD9-80BE-4469-8D52-7D7BE7C2D3E5}" type="datetimeFigureOut">
              <a:rPr lang="en-GB" smtClean="0"/>
              <a:t>03/02/2025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B3E9F8-26CC-4934-90BC-72B923E7B204}" type="slidenum">
              <a:rPr lang="en-GB" smtClean="0"/>
              <a:t>‹#›</a:t>
            </a:fld>
            <a:endParaRPr lang="en-GB"/>
          </a:p>
        </p:txBody>
      </p:sp>
    </p:spTree>
    <p:extLst>
      <p:ext uri="{BB962C8B-B14F-4D97-AF65-F5344CB8AC3E}">
        <p14:creationId xmlns:p14="http://schemas.microsoft.com/office/powerpoint/2010/main" val="393051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67EFD9-80BE-4469-8D52-7D7BE7C2D3E5}"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B3E9F8-26CC-4934-90BC-72B923E7B204}" type="slidenum">
              <a:rPr lang="en-GB" smtClean="0"/>
              <a:t>‹#›</a:t>
            </a:fld>
            <a:endParaRPr lang="en-GB"/>
          </a:p>
        </p:txBody>
      </p:sp>
    </p:spTree>
    <p:extLst>
      <p:ext uri="{BB962C8B-B14F-4D97-AF65-F5344CB8AC3E}">
        <p14:creationId xmlns:p14="http://schemas.microsoft.com/office/powerpoint/2010/main" val="2880237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67EFD9-80BE-4469-8D52-7D7BE7C2D3E5}" type="datetimeFigureOut">
              <a:rPr lang="en-GB" smtClean="0"/>
              <a:t>03/02/2025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B3E9F8-26CC-4934-90BC-72B923E7B204}" type="slidenum">
              <a:rPr lang="en-GB" smtClean="0"/>
              <a:t>‹#›</a:t>
            </a:fld>
            <a:endParaRPr lang="en-GB"/>
          </a:p>
        </p:txBody>
      </p:sp>
    </p:spTree>
    <p:extLst>
      <p:ext uri="{BB962C8B-B14F-4D97-AF65-F5344CB8AC3E}">
        <p14:creationId xmlns:p14="http://schemas.microsoft.com/office/powerpoint/2010/main" val="103394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67EFD9-80BE-4469-8D52-7D7BE7C2D3E5}" type="datetimeFigureOut">
              <a:rPr lang="en-GB" smtClean="0"/>
              <a:t>03/02/2025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B3E9F8-26CC-4934-90BC-72B923E7B204}" type="slidenum">
              <a:rPr lang="en-GB" smtClean="0"/>
              <a:t>‹#›</a:t>
            </a:fld>
            <a:endParaRPr lang="en-GB"/>
          </a:p>
        </p:txBody>
      </p:sp>
    </p:spTree>
    <p:extLst>
      <p:ext uri="{BB962C8B-B14F-4D97-AF65-F5344CB8AC3E}">
        <p14:creationId xmlns:p14="http://schemas.microsoft.com/office/powerpoint/2010/main" val="1797600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67EFD9-80BE-4469-8D52-7D7BE7C2D3E5}" type="datetimeFigureOut">
              <a:rPr lang="en-GB" smtClean="0"/>
              <a:t>03/02/2025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B3E9F8-26CC-4934-90BC-72B923E7B204}" type="slidenum">
              <a:rPr lang="en-GB" smtClean="0"/>
              <a:t>‹#›</a:t>
            </a:fld>
            <a:endParaRPr lang="en-GB"/>
          </a:p>
        </p:txBody>
      </p:sp>
    </p:spTree>
    <p:extLst>
      <p:ext uri="{BB962C8B-B14F-4D97-AF65-F5344CB8AC3E}">
        <p14:creationId xmlns:p14="http://schemas.microsoft.com/office/powerpoint/2010/main" val="2365467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67EFD9-80BE-4469-8D52-7D7BE7C2D3E5}"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B3E9F8-26CC-4934-90BC-72B923E7B204}" type="slidenum">
              <a:rPr lang="en-GB" smtClean="0"/>
              <a:t>‹#›</a:t>
            </a:fld>
            <a:endParaRPr lang="en-GB"/>
          </a:p>
        </p:txBody>
      </p:sp>
    </p:spTree>
    <p:extLst>
      <p:ext uri="{BB962C8B-B14F-4D97-AF65-F5344CB8AC3E}">
        <p14:creationId xmlns:p14="http://schemas.microsoft.com/office/powerpoint/2010/main" val="2844518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67EFD9-80BE-4469-8D52-7D7BE7C2D3E5}" type="datetimeFigureOut">
              <a:rPr lang="en-GB" smtClean="0"/>
              <a:t>03/02/2025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B3E9F8-26CC-4934-90BC-72B923E7B204}" type="slidenum">
              <a:rPr lang="en-GB" smtClean="0"/>
              <a:t>‹#›</a:t>
            </a:fld>
            <a:endParaRPr lang="en-GB"/>
          </a:p>
        </p:txBody>
      </p:sp>
    </p:spTree>
    <p:extLst>
      <p:ext uri="{BB962C8B-B14F-4D97-AF65-F5344CB8AC3E}">
        <p14:creationId xmlns:p14="http://schemas.microsoft.com/office/powerpoint/2010/main" val="1720196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667EFD9-80BE-4469-8D52-7D7BE7C2D3E5}" type="datetimeFigureOut">
              <a:rPr lang="en-GB" smtClean="0"/>
              <a:t>03/02/2025</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B3E9F8-26CC-4934-90BC-72B923E7B204}" type="slidenum">
              <a:rPr lang="en-GB" smtClean="0"/>
              <a:t>‹#›</a:t>
            </a:fld>
            <a:endParaRPr lang="en-GB"/>
          </a:p>
        </p:txBody>
      </p:sp>
    </p:spTree>
    <p:extLst>
      <p:ext uri="{BB962C8B-B14F-4D97-AF65-F5344CB8AC3E}">
        <p14:creationId xmlns:p14="http://schemas.microsoft.com/office/powerpoint/2010/main" val="328050634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pearson.com/content/dam/one-dot-com/one-dot-com/uk/documents/Learner/Primary/Primary%20parents/pearson-maths-mastery-parent-factsheet-final-web.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Welcome  and Aims of the session</a:t>
            </a:r>
            <a:endParaRPr lang="en-GB" sz="4800" dirty="0"/>
          </a:p>
        </p:txBody>
      </p:sp>
      <p:sp>
        <p:nvSpPr>
          <p:cNvPr id="3" name="Content Placeholder 2"/>
          <p:cNvSpPr>
            <a:spLocks noGrp="1"/>
          </p:cNvSpPr>
          <p:nvPr>
            <p:ph idx="1"/>
          </p:nvPr>
        </p:nvSpPr>
        <p:spPr/>
        <p:txBody>
          <a:bodyPr>
            <a:normAutofit/>
          </a:bodyPr>
          <a:lstStyle/>
          <a:p>
            <a:r>
              <a:rPr lang="en-US" sz="3200" dirty="0" smtClean="0"/>
              <a:t>To know what is meant by a ‘Mastery Approach’</a:t>
            </a:r>
          </a:p>
          <a:p>
            <a:r>
              <a:rPr lang="en-US" sz="3200" dirty="0" smtClean="0"/>
              <a:t>Why ‘Mastery?’</a:t>
            </a:r>
          </a:p>
          <a:p>
            <a:r>
              <a:rPr lang="en-US" sz="3200" dirty="0" smtClean="0"/>
              <a:t>How does it work in the classroom? What does it look like? </a:t>
            </a:r>
          </a:p>
          <a:p>
            <a:r>
              <a:rPr lang="en-US" sz="3200" dirty="0" smtClean="0"/>
              <a:t>Introduction to the calculation policy</a:t>
            </a:r>
          </a:p>
          <a:p>
            <a:r>
              <a:rPr lang="en-US" sz="3200" dirty="0" smtClean="0"/>
              <a:t>How can you help your child at home?</a:t>
            </a:r>
            <a:endParaRPr lang="en-GB" sz="3200" dirty="0"/>
          </a:p>
        </p:txBody>
      </p:sp>
    </p:spTree>
    <p:extLst>
      <p:ext uri="{BB962C8B-B14F-4D97-AF65-F5344CB8AC3E}">
        <p14:creationId xmlns:p14="http://schemas.microsoft.com/office/powerpoint/2010/main" val="961026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Big Idea 2: Mathematical </a:t>
            </a:r>
            <a:r>
              <a:rPr lang="en-US" sz="4000" dirty="0" smtClean="0"/>
              <a:t>thinking </a:t>
            </a:r>
            <a:endParaRPr lang="en-GB" sz="4000" dirty="0"/>
          </a:p>
        </p:txBody>
      </p:sp>
      <p:sp>
        <p:nvSpPr>
          <p:cNvPr id="3" name="Content Placeholder 2"/>
          <p:cNvSpPr>
            <a:spLocks noGrp="1"/>
          </p:cNvSpPr>
          <p:nvPr>
            <p:ph idx="1"/>
          </p:nvPr>
        </p:nvSpPr>
        <p:spPr/>
        <p:txBody>
          <a:bodyPr>
            <a:normAutofit/>
          </a:bodyPr>
          <a:lstStyle/>
          <a:p>
            <a:r>
              <a:rPr lang="en-US" sz="3200" dirty="0" smtClean="0"/>
              <a:t>Ideas must be thought about, reasoned with and discussed with others. </a:t>
            </a:r>
          </a:p>
          <a:p>
            <a:endParaRPr lang="en-GB" sz="3200" dirty="0"/>
          </a:p>
        </p:txBody>
      </p:sp>
      <p:pic>
        <p:nvPicPr>
          <p:cNvPr id="4" name="Picture 3"/>
          <p:cNvPicPr>
            <a:picLocks noChangeAspect="1"/>
          </p:cNvPicPr>
          <p:nvPr/>
        </p:nvPicPr>
        <p:blipFill>
          <a:blip r:embed="rId2"/>
          <a:stretch>
            <a:fillRect/>
          </a:stretch>
        </p:blipFill>
        <p:spPr>
          <a:xfrm>
            <a:off x="1397773" y="3734794"/>
            <a:ext cx="2294331" cy="1407657"/>
          </a:xfrm>
          <a:prstGeom prst="rect">
            <a:avLst/>
          </a:prstGeom>
        </p:spPr>
      </p:pic>
      <p:pic>
        <p:nvPicPr>
          <p:cNvPr id="5" name="Picture 4"/>
          <p:cNvPicPr>
            <a:picLocks noChangeAspect="1"/>
          </p:cNvPicPr>
          <p:nvPr/>
        </p:nvPicPr>
        <p:blipFill>
          <a:blip r:embed="rId3"/>
          <a:stretch>
            <a:fillRect/>
          </a:stretch>
        </p:blipFill>
        <p:spPr>
          <a:xfrm>
            <a:off x="4823097" y="3734794"/>
            <a:ext cx="2562583" cy="1457528"/>
          </a:xfrm>
          <a:prstGeom prst="rect">
            <a:avLst/>
          </a:prstGeom>
        </p:spPr>
      </p:pic>
    </p:spTree>
    <p:extLst>
      <p:ext uri="{BB962C8B-B14F-4D97-AF65-F5344CB8AC3E}">
        <p14:creationId xmlns:p14="http://schemas.microsoft.com/office/powerpoint/2010/main" val="62265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smtClean="0"/>
              <a:t> Big Idea 3: </a:t>
            </a:r>
            <a:r>
              <a:rPr lang="en-US" sz="4000" dirty="0" smtClean="0"/>
              <a:t>Fluency</a:t>
            </a:r>
            <a:endParaRPr lang="en-GB" dirty="0"/>
          </a:p>
        </p:txBody>
      </p:sp>
      <p:sp>
        <p:nvSpPr>
          <p:cNvPr id="3" name="Content Placeholder 2"/>
          <p:cNvSpPr>
            <a:spLocks noGrp="1"/>
          </p:cNvSpPr>
          <p:nvPr>
            <p:ph idx="1"/>
          </p:nvPr>
        </p:nvSpPr>
        <p:spPr/>
        <p:txBody>
          <a:bodyPr>
            <a:normAutofit/>
          </a:bodyPr>
          <a:lstStyle/>
          <a:p>
            <a:r>
              <a:rPr lang="en-US" sz="3200" dirty="0" smtClean="0"/>
              <a:t>Quick and efficient recall of fact and procedures and the flexibility to move between different contexts and representations of mathematics. </a:t>
            </a:r>
            <a:endParaRPr lang="en-GB" sz="3200" dirty="0"/>
          </a:p>
        </p:txBody>
      </p:sp>
      <p:pic>
        <p:nvPicPr>
          <p:cNvPr id="4" name="Picture 3"/>
          <p:cNvPicPr>
            <a:picLocks noChangeAspect="1"/>
          </p:cNvPicPr>
          <p:nvPr/>
        </p:nvPicPr>
        <p:blipFill>
          <a:blip r:embed="rId2"/>
          <a:stretch>
            <a:fillRect/>
          </a:stretch>
        </p:blipFill>
        <p:spPr>
          <a:xfrm>
            <a:off x="6875345" y="4614382"/>
            <a:ext cx="3038475" cy="1504950"/>
          </a:xfrm>
          <a:prstGeom prst="rect">
            <a:avLst/>
          </a:prstGeom>
        </p:spPr>
      </p:pic>
    </p:spTree>
    <p:extLst>
      <p:ext uri="{BB962C8B-B14F-4D97-AF65-F5344CB8AC3E}">
        <p14:creationId xmlns:p14="http://schemas.microsoft.com/office/powerpoint/2010/main" val="58087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 </a:t>
            </a:r>
            <a:r>
              <a:rPr lang="en-US" sz="4000" dirty="0" smtClean="0"/>
              <a:t> Big idea 4: Variation</a:t>
            </a:r>
            <a:endParaRPr lang="en-GB" sz="4000" dirty="0"/>
          </a:p>
        </p:txBody>
      </p:sp>
      <p:sp>
        <p:nvSpPr>
          <p:cNvPr id="3" name="Content Placeholder 2"/>
          <p:cNvSpPr>
            <a:spLocks noGrp="1"/>
          </p:cNvSpPr>
          <p:nvPr>
            <p:ph idx="1"/>
          </p:nvPr>
        </p:nvSpPr>
        <p:spPr/>
        <p:txBody>
          <a:bodyPr>
            <a:normAutofit lnSpcReduction="10000"/>
          </a:bodyPr>
          <a:lstStyle/>
          <a:p>
            <a:r>
              <a:rPr lang="en-US" dirty="0"/>
              <a:t>Teachers will vary the way that they present questions to the children. This will either be conceptual or procedurally. Procedural variation allows children to understand the rules of mathematics and apply what they know to solve problems. Conceptual variation is how it is presented to a child. For example showing a number using a range of equipment (</a:t>
            </a:r>
            <a:r>
              <a:rPr lang="en-US" dirty="0" err="1"/>
              <a:t>numicon</a:t>
            </a:r>
            <a:r>
              <a:rPr lang="en-US" dirty="0"/>
              <a:t>, bead string, </a:t>
            </a:r>
            <a:r>
              <a:rPr lang="en-US" dirty="0" err="1"/>
              <a:t>deienes</a:t>
            </a:r>
            <a:r>
              <a:rPr lang="en-US" dirty="0"/>
              <a:t>, </a:t>
            </a:r>
            <a:r>
              <a:rPr lang="en-US" dirty="0" smtClean="0"/>
              <a:t>counters.)</a:t>
            </a:r>
            <a:endParaRPr lang="en-US" dirty="0"/>
          </a:p>
          <a:p>
            <a:r>
              <a:rPr lang="en-US" dirty="0"/>
              <a:t>Variation prevents children recalling instructions and ensures that they are thinking about their </a:t>
            </a:r>
            <a:r>
              <a:rPr lang="en-US" dirty="0" err="1"/>
              <a:t>maths</a:t>
            </a:r>
            <a:r>
              <a:rPr lang="en-US" dirty="0"/>
              <a:t>. </a:t>
            </a:r>
          </a:p>
          <a:p>
            <a:endParaRPr lang="en-GB" dirty="0"/>
          </a:p>
        </p:txBody>
      </p:sp>
    </p:spTree>
    <p:extLst>
      <p:ext uri="{BB962C8B-B14F-4D97-AF65-F5344CB8AC3E}">
        <p14:creationId xmlns:p14="http://schemas.microsoft.com/office/powerpoint/2010/main" val="3309864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Big idea 5: Coherence</a:t>
            </a:r>
            <a:endParaRPr lang="en-GB" sz="4000" dirty="0"/>
          </a:p>
        </p:txBody>
      </p:sp>
      <p:sp>
        <p:nvSpPr>
          <p:cNvPr id="3" name="Content Placeholder 2"/>
          <p:cNvSpPr>
            <a:spLocks noGrp="1"/>
          </p:cNvSpPr>
          <p:nvPr>
            <p:ph idx="1"/>
          </p:nvPr>
        </p:nvSpPr>
        <p:spPr/>
        <p:txBody>
          <a:bodyPr>
            <a:normAutofit/>
          </a:bodyPr>
          <a:lstStyle/>
          <a:p>
            <a:r>
              <a:rPr lang="en-US" sz="3200" dirty="0" smtClean="0"/>
              <a:t>Linking all of these four area together is coherence. The mathematical journey your child takes will be a series of small, connected steps that always gets your child to think as oppose to do. </a:t>
            </a:r>
            <a:endParaRPr lang="en-GB" sz="3200" dirty="0"/>
          </a:p>
        </p:txBody>
      </p:sp>
    </p:spTree>
    <p:extLst>
      <p:ext uri="{BB962C8B-B14F-4D97-AF65-F5344CB8AC3E}">
        <p14:creationId xmlns:p14="http://schemas.microsoft.com/office/powerpoint/2010/main" val="3769390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4000" dirty="0" err="1" smtClean="0"/>
              <a:t>Maths</a:t>
            </a:r>
            <a:r>
              <a:rPr lang="en-US" sz="4000" dirty="0" smtClean="0"/>
              <a:t> at Hatch Warren Infant School</a:t>
            </a:r>
            <a:endParaRPr lang="en-GB" sz="4000" dirty="0"/>
          </a:p>
        </p:txBody>
      </p:sp>
      <p:sp>
        <p:nvSpPr>
          <p:cNvPr id="3" name="Content Placeholder 2"/>
          <p:cNvSpPr>
            <a:spLocks noGrp="1"/>
          </p:cNvSpPr>
          <p:nvPr>
            <p:ph idx="1"/>
          </p:nvPr>
        </p:nvSpPr>
        <p:spPr/>
        <p:txBody>
          <a:bodyPr>
            <a:noAutofit/>
          </a:bodyPr>
          <a:lstStyle/>
          <a:p>
            <a:r>
              <a:rPr lang="en-US" sz="3200" dirty="0" smtClean="0"/>
              <a:t>We are all on a learning journey together.</a:t>
            </a:r>
          </a:p>
          <a:p>
            <a:r>
              <a:rPr lang="en-US" sz="3200" dirty="0" smtClean="0"/>
              <a:t>Areas are being taught over a longer time with smaller steps of progress. </a:t>
            </a:r>
          </a:p>
          <a:p>
            <a:r>
              <a:rPr lang="en-US" sz="3200" dirty="0" smtClean="0"/>
              <a:t>Differentiation is through deep understanding. </a:t>
            </a:r>
          </a:p>
          <a:p>
            <a:r>
              <a:rPr lang="en-US" sz="3200" dirty="0" smtClean="0"/>
              <a:t>We aim for deep learning. </a:t>
            </a:r>
          </a:p>
          <a:p>
            <a:r>
              <a:rPr lang="en-US" sz="3200" dirty="0" smtClean="0"/>
              <a:t>Children use practical equipment.</a:t>
            </a:r>
            <a:endParaRPr lang="en-GB" sz="3200" dirty="0"/>
          </a:p>
        </p:txBody>
      </p:sp>
    </p:spTree>
    <p:extLst>
      <p:ext uri="{BB962C8B-B14F-4D97-AF65-F5344CB8AC3E}">
        <p14:creationId xmlns:p14="http://schemas.microsoft.com/office/powerpoint/2010/main" val="2015708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 </a:t>
            </a:r>
            <a:r>
              <a:rPr lang="en-US" sz="4000" dirty="0" err="1" smtClean="0"/>
              <a:t>Maths</a:t>
            </a:r>
            <a:r>
              <a:rPr lang="en-US" sz="4000" dirty="0" smtClean="0"/>
              <a:t> at Hatch Warren Infant School</a:t>
            </a:r>
            <a:endParaRPr lang="en-GB" sz="4000" dirty="0"/>
          </a:p>
        </p:txBody>
      </p:sp>
      <p:sp>
        <p:nvSpPr>
          <p:cNvPr id="3" name="Content Placeholder 2"/>
          <p:cNvSpPr>
            <a:spLocks noGrp="1"/>
          </p:cNvSpPr>
          <p:nvPr>
            <p:ph idx="1"/>
          </p:nvPr>
        </p:nvSpPr>
        <p:spPr/>
        <p:txBody>
          <a:bodyPr>
            <a:normAutofit/>
          </a:bodyPr>
          <a:lstStyle/>
          <a:p>
            <a:r>
              <a:rPr lang="en-US" sz="3200" dirty="0" smtClean="0"/>
              <a:t>Teachers promote mathematical thinking and reasoning.</a:t>
            </a:r>
          </a:p>
          <a:p>
            <a:r>
              <a:rPr lang="en-US" sz="3200" dirty="0" smtClean="0"/>
              <a:t>Problem solving is crucial to ensuring an understanding of why it works so that the children understand what they are doing rather than routines and procedures. </a:t>
            </a:r>
            <a:endParaRPr lang="en-GB" sz="3200" dirty="0"/>
          </a:p>
        </p:txBody>
      </p:sp>
    </p:spTree>
    <p:extLst>
      <p:ext uri="{BB962C8B-B14F-4D97-AF65-F5344CB8AC3E}">
        <p14:creationId xmlns:p14="http://schemas.microsoft.com/office/powerpoint/2010/main" val="1985577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Year R</a:t>
            </a:r>
            <a:endParaRPr lang="en-GB" sz="4000" dirty="0"/>
          </a:p>
        </p:txBody>
      </p:sp>
      <p:sp>
        <p:nvSpPr>
          <p:cNvPr id="3" name="Content Placeholder 2"/>
          <p:cNvSpPr>
            <a:spLocks noGrp="1"/>
          </p:cNvSpPr>
          <p:nvPr>
            <p:ph idx="1"/>
          </p:nvPr>
        </p:nvSpPr>
        <p:spPr/>
        <p:txBody>
          <a:bodyPr>
            <a:normAutofit fontScale="92500" lnSpcReduction="10000"/>
          </a:bodyPr>
          <a:lstStyle/>
          <a:p>
            <a:r>
              <a:rPr lang="en-GB" dirty="0" smtClean="0"/>
              <a:t>Our maths learning is mainly through play and exploration. </a:t>
            </a:r>
          </a:p>
          <a:p>
            <a:r>
              <a:rPr lang="en-GB" dirty="0" smtClean="0"/>
              <a:t>Throughout the year, </a:t>
            </a:r>
            <a:r>
              <a:rPr lang="en-GB" dirty="0"/>
              <a:t>w</a:t>
            </a:r>
            <a:r>
              <a:rPr lang="en-GB" dirty="0" smtClean="0"/>
              <a:t>e look at each number to 20 in detail on our working wall. What it means, how to write it and how it can be structured in many different ways.  We focus on depth of understanding. </a:t>
            </a:r>
          </a:p>
          <a:p>
            <a:r>
              <a:rPr lang="en-GB" dirty="0" smtClean="0"/>
              <a:t>We follow the White Rose small steps and Mastering number programme to increase fluency. Our lessons use practical equipment and we do not record number sentences until later in the year. Our outside area reflects our previous learning so the children can reinforce their learning through play. </a:t>
            </a:r>
            <a:endParaRPr lang="en-GB" dirty="0"/>
          </a:p>
        </p:txBody>
      </p:sp>
    </p:spTree>
    <p:extLst>
      <p:ext uri="{BB962C8B-B14F-4D97-AF65-F5344CB8AC3E}">
        <p14:creationId xmlns:p14="http://schemas.microsoft.com/office/powerpoint/2010/main" val="1260029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62839"/>
            <a:ext cx="9905998" cy="713984"/>
          </a:xfrm>
        </p:spPr>
        <p:txBody>
          <a:bodyPr>
            <a:normAutofit/>
          </a:bodyPr>
          <a:lstStyle/>
          <a:p>
            <a:pPr algn="ctr"/>
            <a:r>
              <a:rPr lang="en-US" sz="4000" dirty="0" smtClean="0"/>
              <a:t>Year 1</a:t>
            </a:r>
            <a:endParaRPr lang="en-GB" sz="4000" dirty="0"/>
          </a:p>
        </p:txBody>
      </p:sp>
      <p:sp>
        <p:nvSpPr>
          <p:cNvPr id="3" name="Content Placeholder 2"/>
          <p:cNvSpPr>
            <a:spLocks noGrp="1"/>
          </p:cNvSpPr>
          <p:nvPr>
            <p:ph idx="1"/>
          </p:nvPr>
        </p:nvSpPr>
        <p:spPr>
          <a:xfrm>
            <a:off x="250522" y="701458"/>
            <a:ext cx="11749412" cy="5824601"/>
          </a:xfrm>
        </p:spPr>
        <p:txBody>
          <a:bodyPr>
            <a:normAutofit/>
          </a:bodyPr>
          <a:lstStyle/>
          <a:p>
            <a:r>
              <a:rPr lang="en-US" dirty="0" smtClean="0"/>
              <a:t>Our Math is taught building up the children mastery of a concept through each math session in the week</a:t>
            </a:r>
          </a:p>
          <a:p>
            <a:r>
              <a:rPr lang="en-US" dirty="0" smtClean="0"/>
              <a:t> Firstly introducing a new concept, </a:t>
            </a:r>
            <a:r>
              <a:rPr lang="en-US" dirty="0"/>
              <a:t>t</a:t>
            </a:r>
            <a:r>
              <a:rPr lang="en-US" dirty="0" smtClean="0"/>
              <a:t>hen a practical session with equipment, next pictorial working, possibly involving problem solving and lastly the children can apply this in an abstract way.</a:t>
            </a:r>
          </a:p>
          <a:p>
            <a:r>
              <a:rPr lang="en-US" dirty="0" smtClean="0"/>
              <a:t>During this process will offer the children access to all the equipment they have been taught to use so they can be independent in solving the abstract and to use with problem solving this is how we ensure the children are exposed to variation and can apply their knowledge.</a:t>
            </a:r>
          </a:p>
          <a:p>
            <a:r>
              <a:rPr lang="en-US" dirty="0" smtClean="0"/>
              <a:t>We </a:t>
            </a:r>
            <a:r>
              <a:rPr lang="en-US" dirty="0" smtClean="0"/>
              <a:t>build up fluency through </a:t>
            </a:r>
            <a:r>
              <a:rPr lang="en-US" dirty="0" smtClean="0"/>
              <a:t>four </a:t>
            </a:r>
            <a:r>
              <a:rPr lang="en-US" dirty="0" smtClean="0"/>
              <a:t>sessions a week </a:t>
            </a:r>
            <a:r>
              <a:rPr lang="en-US" dirty="0" smtClean="0"/>
              <a:t>of Mastering Number </a:t>
            </a:r>
            <a:r>
              <a:rPr lang="en-US" dirty="0" smtClean="0"/>
              <a:t>and through mental and oral starters in every session.</a:t>
            </a:r>
          </a:p>
          <a:p>
            <a:endParaRPr lang="en-GB" dirty="0"/>
          </a:p>
        </p:txBody>
      </p:sp>
    </p:spTree>
    <p:extLst>
      <p:ext uri="{BB962C8B-B14F-4D97-AF65-F5344CB8AC3E}">
        <p14:creationId xmlns:p14="http://schemas.microsoft.com/office/powerpoint/2010/main" val="224728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13002"/>
            <a:ext cx="9905998" cy="1262533"/>
          </a:xfrm>
        </p:spPr>
        <p:txBody>
          <a:bodyPr>
            <a:normAutofit/>
          </a:bodyPr>
          <a:lstStyle/>
          <a:p>
            <a:pPr algn="ctr"/>
            <a:r>
              <a:rPr lang="en-US" sz="4000" dirty="0" smtClean="0"/>
              <a:t>Year 2</a:t>
            </a:r>
            <a:endParaRPr lang="en-GB" sz="4000" dirty="0"/>
          </a:p>
        </p:txBody>
      </p:sp>
      <p:sp>
        <p:nvSpPr>
          <p:cNvPr id="3" name="Content Placeholder 2"/>
          <p:cNvSpPr>
            <a:spLocks noGrp="1"/>
          </p:cNvSpPr>
          <p:nvPr>
            <p:ph idx="1"/>
          </p:nvPr>
        </p:nvSpPr>
        <p:spPr>
          <a:xfrm>
            <a:off x="1232853" y="786448"/>
            <a:ext cx="9905999" cy="3541714"/>
          </a:xfrm>
        </p:spPr>
        <p:txBody>
          <a:bodyPr>
            <a:noAutofit/>
          </a:bodyPr>
          <a:lstStyle/>
          <a:p>
            <a:r>
              <a:rPr lang="en-GB" dirty="0" smtClean="0"/>
              <a:t>In year 2 we build on the concepts and methods that were covered in year 1 as well as introducing more complex learning. We still use the CPA approach and children are still encouraged to use concrete resources and pictorial representations to consolidate their understanding before moving on to abstract methods. </a:t>
            </a:r>
          </a:p>
          <a:p>
            <a:r>
              <a:rPr lang="en-GB" dirty="0" smtClean="0"/>
              <a:t>We spend time developing children’s fluency skills to ensure that they are able to efficiently recall facts and apply them to different areas of their learning. Snappy Maths homework enables children to practise mental recall of crucial facts such as number bonds, doubles, halves, 10 more, 10 less etc. </a:t>
            </a:r>
          </a:p>
          <a:p>
            <a:r>
              <a:rPr lang="en-GB" dirty="0" smtClean="0"/>
              <a:t>Problem-solving and Reasoning is another area that we spend a lot of time developing in year 2. Our aim is for children to be able to explain what they are doing and why.  </a:t>
            </a:r>
            <a:endParaRPr lang="en-GB" dirty="0"/>
          </a:p>
        </p:txBody>
      </p:sp>
    </p:spTree>
    <p:extLst>
      <p:ext uri="{BB962C8B-B14F-4D97-AF65-F5344CB8AC3E}">
        <p14:creationId xmlns:p14="http://schemas.microsoft.com/office/powerpoint/2010/main" val="3124959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can you help your child?</a:t>
            </a:r>
            <a:endParaRPr lang="en-GB" sz="4000" dirty="0"/>
          </a:p>
        </p:txBody>
      </p:sp>
      <p:sp>
        <p:nvSpPr>
          <p:cNvPr id="3" name="Content Placeholder 2"/>
          <p:cNvSpPr>
            <a:spLocks noGrp="1"/>
          </p:cNvSpPr>
          <p:nvPr>
            <p:ph idx="1"/>
          </p:nvPr>
        </p:nvSpPr>
        <p:spPr/>
        <p:txBody>
          <a:bodyPr>
            <a:normAutofit fontScale="92500" lnSpcReduction="20000"/>
          </a:bodyPr>
          <a:lstStyle/>
          <a:p>
            <a:r>
              <a:rPr lang="en-US" dirty="0" smtClean="0"/>
              <a:t>Mathematics homework is linked to what is being taught in class. Don’t do the homework for them but take an interest in what they are doing and help them with a concept if they are struggling. Use the calculation policy to help you on the website. </a:t>
            </a:r>
          </a:p>
          <a:p>
            <a:r>
              <a:rPr lang="en-US" dirty="0" smtClean="0"/>
              <a:t>Use every opportunity to ask your child questions to check understanding and to give them opportunities to explain their reasoning. </a:t>
            </a:r>
            <a:endParaRPr lang="en-US" dirty="0"/>
          </a:p>
          <a:p>
            <a:r>
              <a:rPr lang="en-US" dirty="0" smtClean="0"/>
              <a:t>Look for </a:t>
            </a:r>
            <a:r>
              <a:rPr lang="en-US" dirty="0" err="1"/>
              <a:t>M</a:t>
            </a:r>
            <a:r>
              <a:rPr lang="en-US" dirty="0" err="1" smtClean="0"/>
              <a:t>aths</a:t>
            </a:r>
            <a:r>
              <a:rPr lang="en-US" dirty="0" smtClean="0"/>
              <a:t> around you. Telling the time, discussing the days of  the week, talking about money or coins, how long things take to cook. </a:t>
            </a:r>
          </a:p>
          <a:p>
            <a:r>
              <a:rPr lang="en-US" dirty="0" smtClean="0"/>
              <a:t>Growth Mindset, help your child to believe that everyone can master </a:t>
            </a:r>
            <a:r>
              <a:rPr lang="en-US" dirty="0" err="1"/>
              <a:t>M</a:t>
            </a:r>
            <a:r>
              <a:rPr lang="en-US" dirty="0" err="1" smtClean="0"/>
              <a:t>aths</a:t>
            </a:r>
            <a:r>
              <a:rPr lang="en-US" dirty="0" smtClean="0"/>
              <a:t> given the opportunity. </a:t>
            </a:r>
            <a:endParaRPr lang="en-GB" dirty="0"/>
          </a:p>
        </p:txBody>
      </p:sp>
    </p:spTree>
    <p:extLst>
      <p:ext uri="{BB962C8B-B14F-4D97-AF65-F5344CB8AC3E}">
        <p14:creationId xmlns:p14="http://schemas.microsoft.com/office/powerpoint/2010/main" val="88717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4" y="0"/>
            <a:ext cx="9905998" cy="1478570"/>
          </a:xfrm>
        </p:spPr>
        <p:txBody>
          <a:bodyPr>
            <a:normAutofit/>
          </a:bodyPr>
          <a:lstStyle/>
          <a:p>
            <a:r>
              <a:rPr lang="en-US" sz="4800" dirty="0" smtClean="0"/>
              <a:t>Key principles of the mastery approach</a:t>
            </a:r>
            <a:endParaRPr lang="en-GB" sz="4800" dirty="0"/>
          </a:p>
        </p:txBody>
      </p:sp>
      <p:sp>
        <p:nvSpPr>
          <p:cNvPr id="3" name="Content Placeholder 2"/>
          <p:cNvSpPr>
            <a:spLocks noGrp="1"/>
          </p:cNvSpPr>
          <p:nvPr>
            <p:ph idx="1"/>
          </p:nvPr>
        </p:nvSpPr>
        <p:spPr>
          <a:xfrm>
            <a:off x="1141413" y="1612178"/>
            <a:ext cx="9905999" cy="3541714"/>
          </a:xfrm>
        </p:spPr>
        <p:txBody>
          <a:bodyPr>
            <a:noAutofit/>
          </a:bodyPr>
          <a:lstStyle/>
          <a:p>
            <a:r>
              <a:rPr lang="en-US" sz="3200" dirty="0" smtClean="0"/>
              <a:t>Depth before breath; a rigorous and systematic </a:t>
            </a:r>
            <a:r>
              <a:rPr lang="en-US" sz="3200" dirty="0" err="1" smtClean="0"/>
              <a:t>programme</a:t>
            </a:r>
            <a:r>
              <a:rPr lang="en-US" sz="3200" dirty="0" smtClean="0"/>
              <a:t> that is developed to ensure that every child can achieve excellence. </a:t>
            </a:r>
          </a:p>
          <a:p>
            <a:r>
              <a:rPr lang="en-US" sz="3200" dirty="0" smtClean="0"/>
              <a:t>Deep understanding of concepts through pictorial, concrete and abstract approach (CPA). </a:t>
            </a:r>
          </a:p>
          <a:p>
            <a:r>
              <a:rPr lang="en-US" sz="3200" dirty="0" smtClean="0"/>
              <a:t>Success for all; developing a child’s mindset which is more important than prior attainment. </a:t>
            </a:r>
            <a:endParaRPr lang="en-GB" sz="3200" dirty="0"/>
          </a:p>
        </p:txBody>
      </p:sp>
    </p:spTree>
    <p:extLst>
      <p:ext uri="{BB962C8B-B14F-4D97-AF65-F5344CB8AC3E}">
        <p14:creationId xmlns:p14="http://schemas.microsoft.com/office/powerpoint/2010/main" val="3076623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 policies</a:t>
            </a:r>
            <a:endParaRPr lang="en-GB" dirty="0"/>
          </a:p>
        </p:txBody>
      </p:sp>
      <p:sp>
        <p:nvSpPr>
          <p:cNvPr id="3" name="Content Placeholder 2"/>
          <p:cNvSpPr>
            <a:spLocks noGrp="1"/>
          </p:cNvSpPr>
          <p:nvPr>
            <p:ph idx="1"/>
          </p:nvPr>
        </p:nvSpPr>
        <p:spPr/>
        <p:txBody>
          <a:bodyPr>
            <a:normAutofit lnSpcReduction="10000"/>
          </a:bodyPr>
          <a:lstStyle/>
          <a:p>
            <a:r>
              <a:rPr lang="en-US" dirty="0" smtClean="0"/>
              <a:t>Available on the website for each year group. </a:t>
            </a:r>
          </a:p>
          <a:p>
            <a:r>
              <a:rPr lang="en-US" dirty="0" smtClean="0"/>
              <a:t>Shows main areas of teaching for that year group using the CPA approach and key vocabulary. </a:t>
            </a:r>
          </a:p>
          <a:p>
            <a:endParaRPr lang="en-US" dirty="0"/>
          </a:p>
          <a:p>
            <a:r>
              <a:rPr lang="en-US" u="sng" dirty="0">
                <a:hlinkClick r:id="rId2"/>
              </a:rPr>
              <a:t>https://www.pearson.com/content/dam/one-dot-com/one-dot-com/uk/documents/Learner/Primary/Primary%20parents/pearson-maths-mastery-parent-factsheet-final-web.pdf</a:t>
            </a:r>
            <a:endParaRPr lang="en-GB" dirty="0"/>
          </a:p>
          <a:p>
            <a:endParaRPr lang="en-GB" dirty="0"/>
          </a:p>
        </p:txBody>
      </p:sp>
    </p:spTree>
    <p:extLst>
      <p:ext uri="{BB962C8B-B14F-4D97-AF65-F5344CB8AC3E}">
        <p14:creationId xmlns:p14="http://schemas.microsoft.com/office/powerpoint/2010/main" val="3928666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What does it mean to master Mathematics?</a:t>
            </a:r>
            <a:endParaRPr lang="en-GB" sz="4400" dirty="0"/>
          </a:p>
        </p:txBody>
      </p:sp>
      <p:sp>
        <p:nvSpPr>
          <p:cNvPr id="3" name="Content Placeholder 2"/>
          <p:cNvSpPr>
            <a:spLocks noGrp="1"/>
          </p:cNvSpPr>
          <p:nvPr>
            <p:ph idx="1"/>
          </p:nvPr>
        </p:nvSpPr>
        <p:spPr/>
        <p:txBody>
          <a:bodyPr>
            <a:normAutofit lnSpcReduction="10000"/>
          </a:bodyPr>
          <a:lstStyle/>
          <a:p>
            <a:r>
              <a:rPr lang="en-US" sz="3600" dirty="0" smtClean="0"/>
              <a:t>I know how to do it.</a:t>
            </a:r>
          </a:p>
          <a:p>
            <a:r>
              <a:rPr lang="en-US" sz="3600" dirty="0" smtClean="0"/>
              <a:t>It becomes automatic for example I don’t have to think about it (Like driving a car!)</a:t>
            </a:r>
          </a:p>
          <a:p>
            <a:r>
              <a:rPr lang="en-US" sz="3600" dirty="0" smtClean="0"/>
              <a:t>I’m really good at it.</a:t>
            </a:r>
          </a:p>
          <a:p>
            <a:r>
              <a:rPr lang="en-US" sz="3600" dirty="0" smtClean="0"/>
              <a:t>I can show someone else how to do it.</a:t>
            </a:r>
          </a:p>
          <a:p>
            <a:pPr marL="0" indent="0">
              <a:buNone/>
            </a:pPr>
            <a:endParaRPr lang="en-US" dirty="0" smtClean="0"/>
          </a:p>
        </p:txBody>
      </p:sp>
    </p:spTree>
    <p:extLst>
      <p:ext uri="{BB962C8B-B14F-4D97-AF65-F5344CB8AC3E}">
        <p14:creationId xmlns:p14="http://schemas.microsoft.com/office/powerpoint/2010/main" val="3952785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317" r="2124"/>
          <a:stretch/>
        </p:blipFill>
        <p:spPr>
          <a:xfrm>
            <a:off x="1127429" y="203625"/>
            <a:ext cx="7093527" cy="5638800"/>
          </a:xfrm>
          <a:prstGeom prst="rect">
            <a:avLst/>
          </a:prstGeom>
        </p:spPr>
      </p:pic>
      <p:sp>
        <p:nvSpPr>
          <p:cNvPr id="2" name="TextBox 1"/>
          <p:cNvSpPr txBox="1"/>
          <p:nvPr/>
        </p:nvSpPr>
        <p:spPr>
          <a:xfrm>
            <a:off x="8934275" y="679508"/>
            <a:ext cx="2105637" cy="2585323"/>
          </a:xfrm>
          <a:prstGeom prst="rect">
            <a:avLst/>
          </a:prstGeom>
          <a:noFill/>
        </p:spPr>
        <p:txBody>
          <a:bodyPr wrap="square" rtlCol="0">
            <a:spAutoFit/>
          </a:bodyPr>
          <a:lstStyle/>
          <a:p>
            <a:r>
              <a:rPr lang="en-GB" dirty="0" smtClean="0"/>
              <a:t>There are 5 big ideas in the Mastery approach: Representation and structure, Mathematical thinking, fluency, variation and coherence. </a:t>
            </a:r>
            <a:endParaRPr lang="en-GB" dirty="0"/>
          </a:p>
        </p:txBody>
      </p:sp>
    </p:spTree>
    <p:extLst>
      <p:ext uri="{BB962C8B-B14F-4D97-AF65-F5344CB8AC3E}">
        <p14:creationId xmlns:p14="http://schemas.microsoft.com/office/powerpoint/2010/main" val="3889602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Big idea 1:Representation</a:t>
            </a:r>
            <a:endParaRPr lang="en-GB" sz="4000" dirty="0"/>
          </a:p>
        </p:txBody>
      </p:sp>
      <p:sp>
        <p:nvSpPr>
          <p:cNvPr id="3" name="Content Placeholder 2"/>
          <p:cNvSpPr>
            <a:spLocks noGrp="1"/>
          </p:cNvSpPr>
          <p:nvPr>
            <p:ph idx="1"/>
          </p:nvPr>
        </p:nvSpPr>
        <p:spPr/>
        <p:txBody>
          <a:bodyPr>
            <a:noAutofit/>
          </a:bodyPr>
          <a:lstStyle/>
          <a:p>
            <a:r>
              <a:rPr lang="en-US" sz="3200" dirty="0" smtClean="0"/>
              <a:t>Objects, pictures, words, numbers and symbols are everywhere. The Mastery approach helps children to explore and demonstrate mathematical ideas, enrich their learning experience and deepen understanding. Together these elements help cement knowledge so pupils truly understand what they’ve learnt. </a:t>
            </a:r>
            <a:endParaRPr lang="en-US" sz="3200" dirty="0"/>
          </a:p>
        </p:txBody>
      </p:sp>
      <p:pic>
        <p:nvPicPr>
          <p:cNvPr id="4" name="Picture 3"/>
          <p:cNvPicPr>
            <a:picLocks noChangeAspect="1"/>
          </p:cNvPicPr>
          <p:nvPr/>
        </p:nvPicPr>
        <p:blipFill>
          <a:blip r:embed="rId2"/>
          <a:stretch>
            <a:fillRect/>
          </a:stretch>
        </p:blipFill>
        <p:spPr>
          <a:xfrm>
            <a:off x="8189911" y="348355"/>
            <a:ext cx="2857500" cy="1600200"/>
          </a:xfrm>
          <a:prstGeom prst="rect">
            <a:avLst/>
          </a:prstGeom>
        </p:spPr>
      </p:pic>
      <p:pic>
        <p:nvPicPr>
          <p:cNvPr id="5" name="Picture 4"/>
          <p:cNvPicPr>
            <a:picLocks noChangeAspect="1"/>
          </p:cNvPicPr>
          <p:nvPr/>
        </p:nvPicPr>
        <p:blipFill>
          <a:blip r:embed="rId3"/>
          <a:stretch>
            <a:fillRect/>
          </a:stretch>
        </p:blipFill>
        <p:spPr>
          <a:xfrm>
            <a:off x="8116166" y="5284211"/>
            <a:ext cx="3219450" cy="1419225"/>
          </a:xfrm>
          <a:prstGeom prst="rect">
            <a:avLst/>
          </a:prstGeom>
        </p:spPr>
      </p:pic>
    </p:spTree>
    <p:extLst>
      <p:ext uri="{BB962C8B-B14F-4D97-AF65-F5344CB8AC3E}">
        <p14:creationId xmlns:p14="http://schemas.microsoft.com/office/powerpoint/2010/main" val="58847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Concrete, Pictorial, abstract approach</a:t>
            </a:r>
            <a:endParaRPr lang="en-GB" sz="4000" dirty="0"/>
          </a:p>
        </p:txBody>
      </p:sp>
      <p:sp>
        <p:nvSpPr>
          <p:cNvPr id="3" name="Content Placeholder 2"/>
          <p:cNvSpPr>
            <a:spLocks noGrp="1"/>
          </p:cNvSpPr>
          <p:nvPr>
            <p:ph idx="1"/>
          </p:nvPr>
        </p:nvSpPr>
        <p:spPr/>
        <p:txBody>
          <a:bodyPr/>
          <a:lstStyle/>
          <a:p>
            <a:r>
              <a:rPr lang="en-US" sz="3200" dirty="0" smtClean="0"/>
              <a:t>The mastery approach incorporates all of these to help pupils explore and demonstrate mathematical ideas, enrich their learning experience and deepen understanding. </a:t>
            </a:r>
          </a:p>
          <a:p>
            <a:endParaRPr lang="en-US" dirty="0"/>
          </a:p>
          <a:p>
            <a:pPr marL="0" indent="0">
              <a:buNone/>
            </a:pPr>
            <a:endParaRPr lang="en-GB" dirty="0"/>
          </a:p>
        </p:txBody>
      </p:sp>
    </p:spTree>
    <p:extLst>
      <p:ext uri="{BB962C8B-B14F-4D97-AF65-F5344CB8AC3E}">
        <p14:creationId xmlns:p14="http://schemas.microsoft.com/office/powerpoint/2010/main" val="122384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Concrete</a:t>
            </a:r>
            <a:endParaRPr lang="en-GB" sz="4000" dirty="0"/>
          </a:p>
        </p:txBody>
      </p:sp>
      <p:sp>
        <p:nvSpPr>
          <p:cNvPr id="3" name="Content Placeholder 2"/>
          <p:cNvSpPr>
            <a:spLocks noGrp="1"/>
          </p:cNvSpPr>
          <p:nvPr>
            <p:ph idx="1"/>
          </p:nvPr>
        </p:nvSpPr>
        <p:spPr/>
        <p:txBody>
          <a:bodyPr>
            <a:normAutofit lnSpcReduction="10000"/>
          </a:bodyPr>
          <a:lstStyle/>
          <a:p>
            <a:r>
              <a:rPr lang="en-US" sz="3200" dirty="0" smtClean="0"/>
              <a:t>Children should have the opportunities to use concrete objects and manipulatives to help them understand and explain what they are doing. </a:t>
            </a:r>
          </a:p>
          <a:p>
            <a:r>
              <a:rPr lang="en-US" sz="3200" dirty="0" smtClean="0"/>
              <a:t>In school we use a variety of apparatus to support this learning such as counters, </a:t>
            </a:r>
            <a:r>
              <a:rPr lang="en-US" sz="3200" dirty="0" err="1" smtClean="0"/>
              <a:t>numicon</a:t>
            </a:r>
            <a:r>
              <a:rPr lang="en-US" sz="3200" dirty="0" smtClean="0"/>
              <a:t>, bead stings, dienes and objects. </a:t>
            </a:r>
          </a:p>
          <a:p>
            <a:endParaRPr lang="en-GB" dirty="0"/>
          </a:p>
        </p:txBody>
      </p:sp>
      <p:pic>
        <p:nvPicPr>
          <p:cNvPr id="4" name="Picture 3"/>
          <p:cNvPicPr>
            <a:picLocks noChangeAspect="1"/>
          </p:cNvPicPr>
          <p:nvPr/>
        </p:nvPicPr>
        <p:blipFill>
          <a:blip r:embed="rId2"/>
          <a:stretch>
            <a:fillRect/>
          </a:stretch>
        </p:blipFill>
        <p:spPr>
          <a:xfrm>
            <a:off x="8084415" y="189491"/>
            <a:ext cx="3304020" cy="2059996"/>
          </a:xfrm>
          <a:prstGeom prst="rect">
            <a:avLst/>
          </a:prstGeom>
        </p:spPr>
      </p:pic>
    </p:spTree>
    <p:extLst>
      <p:ext uri="{BB962C8B-B14F-4D97-AF65-F5344CB8AC3E}">
        <p14:creationId xmlns:p14="http://schemas.microsoft.com/office/powerpoint/2010/main" val="3845409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122" y="-160048"/>
            <a:ext cx="9905998" cy="1478570"/>
          </a:xfrm>
        </p:spPr>
        <p:txBody>
          <a:bodyPr/>
          <a:lstStyle/>
          <a:p>
            <a:r>
              <a:rPr lang="en-US" sz="4000" dirty="0" smtClean="0"/>
              <a:t>Pictorial</a:t>
            </a:r>
            <a:endParaRPr lang="en-GB" dirty="0"/>
          </a:p>
        </p:txBody>
      </p:sp>
      <p:pic>
        <p:nvPicPr>
          <p:cNvPr id="4" name="Content Placeholder 3"/>
          <p:cNvPicPr>
            <a:picLocks noGrp="1" noChangeAspect="1"/>
          </p:cNvPicPr>
          <p:nvPr>
            <p:ph idx="1"/>
          </p:nvPr>
        </p:nvPicPr>
        <p:blipFill>
          <a:blip r:embed="rId2"/>
          <a:stretch>
            <a:fillRect/>
          </a:stretch>
        </p:blipFill>
        <p:spPr>
          <a:xfrm>
            <a:off x="6122121" y="3973109"/>
            <a:ext cx="4274504" cy="2757055"/>
          </a:xfrm>
          <a:prstGeom prst="rect">
            <a:avLst/>
          </a:prstGeom>
        </p:spPr>
      </p:pic>
      <p:sp>
        <p:nvSpPr>
          <p:cNvPr id="5" name="TextBox 4"/>
          <p:cNvSpPr txBox="1"/>
          <p:nvPr/>
        </p:nvSpPr>
        <p:spPr>
          <a:xfrm>
            <a:off x="1169122" y="1318522"/>
            <a:ext cx="9365673" cy="2554545"/>
          </a:xfrm>
          <a:prstGeom prst="rect">
            <a:avLst/>
          </a:prstGeom>
          <a:noFill/>
        </p:spPr>
        <p:txBody>
          <a:bodyPr wrap="square" rtlCol="0">
            <a:spAutoFit/>
          </a:bodyPr>
          <a:lstStyle/>
          <a:p>
            <a:r>
              <a:rPr lang="en-US" sz="3200" dirty="0" smtClean="0"/>
              <a:t>Pupils should then build on this concrete approach by using pictorial representations. These representations can then be used to reason and solve problems.</a:t>
            </a:r>
          </a:p>
          <a:p>
            <a:r>
              <a:rPr lang="en-US" sz="3200" dirty="0" smtClean="0"/>
              <a:t>In school we would use bar models, whole part parts and drawings to show pictorial representations. </a:t>
            </a:r>
            <a:endParaRPr lang="en-GB" sz="3200" dirty="0"/>
          </a:p>
        </p:txBody>
      </p:sp>
    </p:spTree>
    <p:extLst>
      <p:ext uri="{BB962C8B-B14F-4D97-AF65-F5344CB8AC3E}">
        <p14:creationId xmlns:p14="http://schemas.microsoft.com/office/powerpoint/2010/main" val="296655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Abstract</a:t>
            </a:r>
            <a:endParaRPr lang="en-GB" sz="4000" dirty="0"/>
          </a:p>
        </p:txBody>
      </p:sp>
      <p:pic>
        <p:nvPicPr>
          <p:cNvPr id="4" name="Content Placeholder 3"/>
          <p:cNvPicPr>
            <a:picLocks noGrp="1" noChangeAspect="1"/>
          </p:cNvPicPr>
          <p:nvPr>
            <p:ph idx="1"/>
          </p:nvPr>
        </p:nvPicPr>
        <p:blipFill>
          <a:blip r:embed="rId2"/>
          <a:stretch>
            <a:fillRect/>
          </a:stretch>
        </p:blipFill>
        <p:spPr>
          <a:xfrm>
            <a:off x="4810938" y="4143446"/>
            <a:ext cx="4222225" cy="2860886"/>
          </a:xfrm>
          <a:prstGeom prst="rect">
            <a:avLst/>
          </a:prstGeom>
        </p:spPr>
      </p:pic>
      <p:sp>
        <p:nvSpPr>
          <p:cNvPr id="5" name="TextBox 4"/>
          <p:cNvSpPr txBox="1"/>
          <p:nvPr/>
        </p:nvSpPr>
        <p:spPr>
          <a:xfrm>
            <a:off x="1141413" y="1856510"/>
            <a:ext cx="9905998" cy="2062103"/>
          </a:xfrm>
          <a:prstGeom prst="rect">
            <a:avLst/>
          </a:prstGeom>
          <a:noFill/>
        </p:spPr>
        <p:txBody>
          <a:bodyPr wrap="square" rtlCol="0">
            <a:spAutoFit/>
          </a:bodyPr>
          <a:lstStyle/>
          <a:p>
            <a:r>
              <a:rPr lang="en-US" sz="3200" dirty="0" smtClean="0"/>
              <a:t>With the foundations firmly laid, children should be able to move to an abstract approach using number and key concepts with confidence.  Typically, these would be presented in the form of number sentences. </a:t>
            </a:r>
            <a:endParaRPr lang="en-GB" sz="3200" dirty="0"/>
          </a:p>
        </p:txBody>
      </p:sp>
    </p:spTree>
    <p:extLst>
      <p:ext uri="{BB962C8B-B14F-4D97-AF65-F5344CB8AC3E}">
        <p14:creationId xmlns:p14="http://schemas.microsoft.com/office/powerpoint/2010/main" val="20382314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508</TotalTime>
  <Words>1188</Words>
  <Application>Microsoft Office PowerPoint</Application>
  <PresentationFormat>Widescreen</PresentationFormat>
  <Paragraphs>69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Trebuchet MS</vt:lpstr>
      <vt:lpstr>Tw Cen MT</vt:lpstr>
      <vt:lpstr>Circuit</vt:lpstr>
      <vt:lpstr>Welcome  and Aims of the session</vt:lpstr>
      <vt:lpstr>Key principles of the mastery approach</vt:lpstr>
      <vt:lpstr>What does it mean to master Mathematics?</vt:lpstr>
      <vt:lpstr>PowerPoint Presentation</vt:lpstr>
      <vt:lpstr>Big idea 1:Representation</vt:lpstr>
      <vt:lpstr>Concrete, Pictorial, abstract approach</vt:lpstr>
      <vt:lpstr>Concrete</vt:lpstr>
      <vt:lpstr>Pictorial</vt:lpstr>
      <vt:lpstr>Abstract</vt:lpstr>
      <vt:lpstr>Big Idea 2: Mathematical thinking </vt:lpstr>
      <vt:lpstr>  Big Idea 3: Fluency</vt:lpstr>
      <vt:lpstr>  Big idea 4: Variation</vt:lpstr>
      <vt:lpstr>Big idea 5: Coherence</vt:lpstr>
      <vt:lpstr> Maths at Hatch Warren Infant School</vt:lpstr>
      <vt:lpstr> Maths at Hatch Warren Infant School</vt:lpstr>
      <vt:lpstr>Year R</vt:lpstr>
      <vt:lpstr>Year 1</vt:lpstr>
      <vt:lpstr>Year 2</vt:lpstr>
      <vt:lpstr>How can you help your child?</vt:lpstr>
      <vt:lpstr>Calculation policies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Mastery</dc:title>
  <dc:creator>Jaz Williams</dc:creator>
  <cp:lastModifiedBy>Jaz Williams</cp:lastModifiedBy>
  <cp:revision>27</cp:revision>
  <dcterms:created xsi:type="dcterms:W3CDTF">2022-11-04T12:36:29Z</dcterms:created>
  <dcterms:modified xsi:type="dcterms:W3CDTF">2025-02-03T10:58:26Z</dcterms:modified>
</cp:coreProperties>
</file>